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34" r:id="rId2"/>
    <p:sldMasterId id="2147483898" r:id="rId3"/>
    <p:sldMasterId id="2147483911" r:id="rId4"/>
  </p:sldMasterIdLst>
  <p:notesMasterIdLst>
    <p:notesMasterId r:id="rId25"/>
  </p:notesMasterIdLst>
  <p:sldIdLst>
    <p:sldId id="298" r:id="rId5"/>
    <p:sldId id="349" r:id="rId6"/>
    <p:sldId id="352" r:id="rId7"/>
    <p:sldId id="405" r:id="rId8"/>
    <p:sldId id="404" r:id="rId9"/>
    <p:sldId id="365" r:id="rId10"/>
    <p:sldId id="418" r:id="rId11"/>
    <p:sldId id="419" r:id="rId12"/>
    <p:sldId id="421" r:id="rId13"/>
    <p:sldId id="414" r:id="rId14"/>
    <p:sldId id="417" r:id="rId15"/>
    <p:sldId id="402" r:id="rId16"/>
    <p:sldId id="422" r:id="rId17"/>
    <p:sldId id="423" r:id="rId18"/>
    <p:sldId id="416" r:id="rId19"/>
    <p:sldId id="403" r:id="rId20"/>
    <p:sldId id="411" r:id="rId21"/>
    <p:sldId id="413" r:id="rId22"/>
    <p:sldId id="412" r:id="rId23"/>
    <p:sldId id="41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1"/>
    <a:srgbClr val="FFFFCC"/>
    <a:srgbClr val="FFFEEB"/>
    <a:srgbClr val="FFFCE7"/>
    <a:srgbClr val="4F8B31"/>
    <a:srgbClr val="D1ABF7"/>
    <a:srgbClr val="F3E8FE"/>
    <a:srgbClr val="FFFFAB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290" autoAdjust="0"/>
  </p:normalViewPr>
  <p:slideViewPr>
    <p:cSldViewPr>
      <p:cViewPr varScale="1">
        <p:scale>
          <a:sx n="58" d="100"/>
          <a:sy n="58" d="100"/>
        </p:scale>
        <p:origin x="348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3E5AE-E5AD-4EFD-B33B-342671954192}" type="datetimeFigureOut">
              <a:rPr lang="en-GB" smtClean="0"/>
              <a:pPr/>
              <a:t>29/09/2020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DF214-F84E-4012-A460-A0C3D9F8CA0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741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dirty="0">
                <a:latin typeface="+mn-lt"/>
              </a:rPr>
              <a:t>This is the graph for </a:t>
            </a:r>
            <a:r>
              <a:rPr lang="en-GB" b="0" dirty="0" err="1">
                <a:latin typeface="+mn-lt"/>
              </a:rPr>
              <a:t>salol</a:t>
            </a:r>
            <a:endParaRPr lang="en-GB" b="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dirty="0">
                <a:latin typeface="+mn-lt"/>
              </a:rPr>
              <a:t>This is the graph for </a:t>
            </a:r>
            <a:r>
              <a:rPr lang="en-GB" b="0" dirty="0" err="1">
                <a:latin typeface="+mn-lt"/>
              </a:rPr>
              <a:t>stearic</a:t>
            </a:r>
            <a:r>
              <a:rPr lang="en-GB" b="0" dirty="0">
                <a:latin typeface="+mn-lt"/>
              </a:rPr>
              <a:t> acid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They should ask themselves “Has it melted? Has it boiled?”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Liquid –</a:t>
            </a:r>
            <a:r>
              <a:rPr lang="en-GB" baseline="0" dirty="0"/>
              <a:t> use random name generator and ask why they think that. Ask for a second name if they agree and to support or argue against the answer.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Solid –</a:t>
            </a:r>
            <a:r>
              <a:rPr lang="en-GB" baseline="0" dirty="0"/>
              <a:t> use random name generator and ask why they think that. Ask for a second name if they agree and to support or argue against the answer.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17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gas –</a:t>
            </a:r>
            <a:r>
              <a:rPr lang="en-GB" baseline="0" dirty="0"/>
              <a:t> use random name generator and ask why they think that. Ask for a second name if they agree and to support or argue against the answer.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18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liquid –</a:t>
            </a:r>
            <a:r>
              <a:rPr lang="en-GB" baseline="0" dirty="0"/>
              <a:t> use random name generator and ask why they think that. Ask for a second name if they agree and to support or argue against the answer.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19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Liquid –</a:t>
            </a:r>
            <a:r>
              <a:rPr lang="en-GB" baseline="0" dirty="0"/>
              <a:t> use random name generator and ask why they think that. Ask for a second name if they agree and to support or argue against the answer.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20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Check for keywords used </a:t>
            </a:r>
            <a:r>
              <a:rPr lang="en-GB" sz="1200" b="1" dirty="0">
                <a:latin typeface="Century Gothic" pitchFamily="34" charset="0"/>
                <a:cs typeface="Times New Roman" pitchFamily="18" charset="0"/>
              </a:rPr>
              <a:t>freezing    condensing     melting   evaporating   boiling</a:t>
            </a:r>
            <a:endParaRPr lang="en-GB" sz="1200" dirty="0">
              <a:latin typeface="Century Gothic" pitchFamily="34" charset="0"/>
              <a:cs typeface="Times New Roman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Check for keywords used </a:t>
            </a:r>
            <a:r>
              <a:rPr lang="en-GB" sz="1200" b="1" dirty="0">
                <a:latin typeface="Century Gothic" pitchFamily="34" charset="0"/>
                <a:cs typeface="Times New Roman" pitchFamily="18" charset="0"/>
              </a:rPr>
              <a:t>freezing    condensing     melting   evaporating   boiling</a:t>
            </a:r>
            <a:endParaRPr lang="en-GB" sz="1200" dirty="0">
              <a:latin typeface="Century Gothic" pitchFamily="34" charset="0"/>
              <a:cs typeface="Times New Roman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EG AT -40c IT WOULD BE A SOLID.</a:t>
            </a:r>
            <a:endParaRPr lang="en-GB" sz="1200" dirty="0">
              <a:latin typeface="Century Gothic" pitchFamily="34" charset="0"/>
              <a:cs typeface="Times New Roman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EG AT -40c IT WOULD BE A SOLID.</a:t>
            </a:r>
            <a:endParaRPr lang="en-GB" sz="1200" dirty="0">
              <a:latin typeface="Century Gothic" pitchFamily="34" charset="0"/>
              <a:cs typeface="Times New Roman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dirty="0">
                <a:latin typeface="+mn-lt"/>
              </a:rPr>
              <a:t>In this class practical students take the temperature of </a:t>
            </a:r>
            <a:r>
              <a:rPr lang="en-GB" b="0" dirty="0" err="1">
                <a:latin typeface="+mn-lt"/>
              </a:rPr>
              <a:t>stearic</a:t>
            </a:r>
            <a:r>
              <a:rPr lang="en-GB" b="0" dirty="0">
                <a:latin typeface="+mn-lt"/>
              </a:rPr>
              <a:t> acid at regular intervals as they heat and cool it. They can observe the melting and freezing points of the acid and can plot a graph. This experiment could also be done using data-logging equipment. You might use SALOL instead.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dirty="0">
              <a:latin typeface="+mn-lt"/>
            </a:endParaRPr>
          </a:p>
          <a:p>
            <a:pPr fontAlgn="t"/>
            <a:r>
              <a:rPr lang="en-GB" b="1" i="1" dirty="0"/>
              <a:t>Per pair or group of students:</a:t>
            </a:r>
            <a:r>
              <a:rPr lang="en-GB" i="1" dirty="0"/>
              <a:t> </a:t>
            </a:r>
            <a:endParaRPr lang="en-GB" dirty="0"/>
          </a:p>
          <a:p>
            <a:pPr fontAlgn="t"/>
            <a:r>
              <a:rPr lang="en-GB" b="1" dirty="0"/>
              <a:t>Beaker (250 cm</a:t>
            </a:r>
            <a:r>
              <a:rPr lang="en-GB" b="1" baseline="30000" dirty="0"/>
              <a:t>3</a:t>
            </a:r>
            <a:r>
              <a:rPr lang="en-GB" b="1" dirty="0"/>
              <a:t>)</a:t>
            </a:r>
            <a:r>
              <a:rPr lang="en-GB" dirty="0"/>
              <a:t> </a:t>
            </a:r>
          </a:p>
          <a:p>
            <a:pPr fontAlgn="t"/>
            <a:r>
              <a:rPr lang="en-GB" b="1" dirty="0"/>
              <a:t>Boiling tube containing </a:t>
            </a:r>
            <a:r>
              <a:rPr lang="en-GB" b="1" dirty="0" err="1"/>
              <a:t>stearic</a:t>
            </a:r>
            <a:r>
              <a:rPr lang="en-GB" b="1" dirty="0"/>
              <a:t> acid ¼ full</a:t>
            </a:r>
            <a:endParaRPr lang="en-GB" dirty="0"/>
          </a:p>
          <a:p>
            <a:pPr fontAlgn="t"/>
            <a:r>
              <a:rPr lang="en-GB" b="1" dirty="0"/>
              <a:t>Thermometer (0-100˚C)</a:t>
            </a:r>
            <a:r>
              <a:rPr lang="en-GB" dirty="0"/>
              <a:t> </a:t>
            </a:r>
          </a:p>
          <a:p>
            <a:pPr fontAlgn="t"/>
            <a:r>
              <a:rPr lang="en-GB" b="1" dirty="0"/>
              <a:t>Stop clock</a:t>
            </a:r>
            <a:r>
              <a:rPr lang="en-GB" dirty="0"/>
              <a:t> </a:t>
            </a:r>
          </a:p>
          <a:p>
            <a:pPr fontAlgn="t"/>
            <a:r>
              <a:rPr lang="en-GB" b="1" dirty="0"/>
              <a:t>Clamp, stand and boss</a:t>
            </a:r>
            <a:r>
              <a:rPr lang="en-GB" dirty="0"/>
              <a:t> </a:t>
            </a:r>
          </a:p>
          <a:p>
            <a:pPr fontAlgn="t"/>
            <a:r>
              <a:rPr lang="en-GB" b="1" dirty="0"/>
              <a:t>Bunsen burner</a:t>
            </a:r>
            <a:r>
              <a:rPr lang="en-GB" dirty="0"/>
              <a:t> </a:t>
            </a:r>
          </a:p>
          <a:p>
            <a:pPr fontAlgn="t"/>
            <a:r>
              <a:rPr lang="en-GB" b="1" dirty="0"/>
              <a:t>Tripod</a:t>
            </a:r>
            <a:r>
              <a:rPr lang="en-GB" dirty="0"/>
              <a:t> </a:t>
            </a:r>
          </a:p>
          <a:p>
            <a:pPr fontAlgn="t"/>
            <a:r>
              <a:rPr lang="en-GB" b="1" dirty="0"/>
              <a:t>Gauze</a:t>
            </a:r>
            <a:r>
              <a:rPr lang="en-GB" dirty="0"/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7DF214-F84E-4012-A460-A0C3D9F8CA07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2" y="1490664"/>
            <a:ext cx="6162675" cy="14636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 </a:t>
            </a:r>
          </a:p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4"/>
            <a:ext cx="6182915" cy="140652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60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87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498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109538"/>
            <a:ext cx="2152650" cy="60166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438" y="109538"/>
            <a:ext cx="6310312" cy="60166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8" y="109538"/>
            <a:ext cx="6516687" cy="5492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1438" y="109538"/>
            <a:ext cx="8615362" cy="6016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413272" y="1490664"/>
            <a:ext cx="6162675" cy="146367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 </a:t>
            </a:r>
          </a:p>
          <a:p>
            <a:pPr lvl="0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413273" y="4177594"/>
            <a:ext cx="6182915" cy="1406525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Enter your text here – </a:t>
            </a:r>
          </a:p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Please ONLY use font: GILL SANS GT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3602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0874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0385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72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0874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46335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9783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061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5937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8731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49812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2430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0385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8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29/09/2020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726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29/09/2020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0463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29/09/2020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978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pPr/>
              <a:t>29/09/2020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06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593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/>
              <a:pPr/>
              <a:t>29/09/2020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2370" name="Picture 2" descr="Master_slide_chem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</p:spPr>
      </p:pic>
      <p:sp>
        <p:nvSpPr>
          <p:cNvPr id="1082371" name="Text Box 3"/>
          <p:cNvSpPr txBox="1">
            <a:spLocks noChangeArrowheads="1"/>
          </p:cNvSpPr>
          <p:nvPr userDrawn="1"/>
        </p:nvSpPr>
        <p:spPr bwMode="auto">
          <a:xfrm>
            <a:off x="6445250" y="6669088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00">
                <a:solidFill>
                  <a:srgbClr val="000066"/>
                </a:solidFill>
                <a:cs typeface="Arial" charset="0"/>
              </a:rPr>
              <a:t>© Boardworks Ltd 2010</a:t>
            </a:r>
          </a:p>
        </p:txBody>
      </p:sp>
      <p:sp>
        <p:nvSpPr>
          <p:cNvPr id="1082372" name="Text Box 4"/>
          <p:cNvSpPr txBox="1">
            <a:spLocks noChangeArrowheads="1"/>
          </p:cNvSpPr>
          <p:nvPr userDrawn="1"/>
        </p:nvSpPr>
        <p:spPr bwMode="auto">
          <a:xfrm>
            <a:off x="887413" y="6654800"/>
            <a:ext cx="11160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fld id="{30E013E2-5EE1-4DDA-BB3E-15740446A748}" type="slidenum">
              <a:rPr lang="en-GB" sz="1000" smtClean="0">
                <a:solidFill>
                  <a:srgbClr val="000066"/>
                </a:solidFill>
                <a:cs typeface="Arial" charset="0"/>
              </a:rPr>
              <a:pPr fontAlgn="base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r>
              <a:rPr lang="en-GB" sz="1000">
                <a:solidFill>
                  <a:srgbClr val="000066"/>
                </a:solidFill>
                <a:cs typeface="Arial" charset="0"/>
              </a:rPr>
              <a:t> of 25</a:t>
            </a:r>
          </a:p>
        </p:txBody>
      </p:sp>
      <p:sp>
        <p:nvSpPr>
          <p:cNvPr id="1082373" name="Text Box 5"/>
          <p:cNvSpPr txBox="1">
            <a:spLocks noChangeArrowheads="1"/>
          </p:cNvSpPr>
          <p:nvPr userDrawn="1"/>
        </p:nvSpPr>
        <p:spPr bwMode="auto">
          <a:xfrm>
            <a:off x="828675" y="44450"/>
            <a:ext cx="6048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fr-FR" sz="2800" b="1">
              <a:solidFill>
                <a:srgbClr val="5B0091"/>
              </a:solidFill>
              <a:cs typeface="Arial" charset="0"/>
            </a:endParaRPr>
          </a:p>
        </p:txBody>
      </p:sp>
      <p:sp>
        <p:nvSpPr>
          <p:cNvPr id="10823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109538"/>
            <a:ext cx="65166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82375" name="Picture 7" descr="forward arrow grey">
            <a:hlinkClick r:id="" action="ppaction://hlinkshowjump?jump=nextslide"/>
          </p:cNvPr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277225" y="6243638"/>
            <a:ext cx="784225" cy="487362"/>
          </a:xfrm>
          <a:prstGeom prst="rect">
            <a:avLst/>
          </a:prstGeom>
          <a:noFill/>
        </p:spPr>
      </p:pic>
      <p:pic>
        <p:nvPicPr>
          <p:cNvPr id="1082376" name="Picture 8" descr="chem_left_arrow">
            <a:hlinkClick r:id="" action="ppaction://hlinkshowjump?jump=previousslide"/>
          </p:cNvPr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9388" y="6243638"/>
            <a:ext cx="777875" cy="48577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89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C1FDB-0097-4AC2-B566-691D4EFB71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29/09/2020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71EAB-DA23-4D04-A3E8-DA3F612573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google.co.uk/url?sa=i&amp;rct=j&amp;q=&amp;esrc=s&amp;source=images&amp;cd=&amp;cad=rja&amp;uact=8&amp;ved=0ahUKEwiQxMP34d3OAhWHrRoKHZhrDxAQjRwIBw&amp;url=http://www.northpennwater.org/p-55-Water-Cycle&amp;psig=AFQjCNGEl14jhL_YoiPGbaFcOcc2-jgjZw&amp;ust=1472255670790524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8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.uk/url?sa=i&amp;rct=j&amp;q=&amp;esrc=s&amp;source=images&amp;cd=&amp;cad=rja&amp;uact=8&amp;ved=0ahUKEwiQxMP34d3OAhWHrRoKHZhrDxAQjRwIBw&amp;url=http://www.northpennwater.org/p-55-Water-Cycle&amp;psig=AFQjCNGEl14jhL_YoiPGbaFcOcc2-jgjZw&amp;ust=147225567079052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Image result for water ice steam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556792"/>
            <a:ext cx="8352928" cy="39566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-180528" y="5229200"/>
            <a:ext cx="712879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Century Gothic" pitchFamily="34" charset="0"/>
              </a:rPr>
              <a:t>GET OUT ALL OF YOUR EQUIPMENT</a:t>
            </a:r>
          </a:p>
          <a:p>
            <a:pPr algn="ctr"/>
            <a:r>
              <a:rPr lang="en-GB" sz="2800" b="1" dirty="0">
                <a:latin typeface="Century Gothic" pitchFamily="34" charset="0"/>
              </a:rPr>
              <a:t>(PEN, PENCIL, RULER, PLANNER)</a:t>
            </a:r>
          </a:p>
          <a:p>
            <a:pPr algn="ctr"/>
            <a:r>
              <a:rPr lang="en-GB" sz="2800" b="1" dirty="0">
                <a:latin typeface="Century Gothic" pitchFamily="34" charset="0"/>
              </a:rPr>
              <a:t>PUT YOUR BAGS AND COATS AWAY.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260648"/>
            <a:ext cx="7886700" cy="1052736"/>
          </a:xfrm>
        </p:spPr>
        <p:txBody>
          <a:bodyPr>
            <a:normAutofit fontScale="90000"/>
          </a:bodyPr>
          <a:lstStyle/>
          <a:p>
            <a:r>
              <a:rPr lang="en-GB" sz="4000" b="1" dirty="0">
                <a:highlight>
                  <a:srgbClr val="FFFF00"/>
                </a:highlight>
                <a:latin typeface="Century Gothic" pitchFamily="34" charset="0"/>
              </a:rPr>
              <a:t>Do Now </a:t>
            </a:r>
            <a:r>
              <a:rPr lang="en-GB" sz="4000" b="1" dirty="0">
                <a:latin typeface="Century Gothic" pitchFamily="34" charset="0"/>
              </a:rPr>
              <a:t>on a whiteboard– explain what is happening and why.</a:t>
            </a:r>
          </a:p>
        </p:txBody>
      </p:sp>
      <p:sp>
        <p:nvSpPr>
          <p:cNvPr id="9" name="Rectangle 8"/>
          <p:cNvSpPr/>
          <p:nvPr/>
        </p:nvSpPr>
        <p:spPr>
          <a:xfrm>
            <a:off x="7812360" y="6525344"/>
            <a:ext cx="1152128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91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6146" name="Picture 2" descr="http://www.fullmarks.org.za/Members/wllhea002/questions/A000069/00000001/image.2010-11-02.8859396720.png"/>
          <p:cNvPicPr>
            <a:picLocks noChangeAspect="1" noChangeArrowheads="1"/>
          </p:cNvPicPr>
          <p:nvPr/>
        </p:nvPicPr>
        <p:blipFill>
          <a:blip r:embed="rId3" cstate="print"/>
          <a:srcRect r="34959"/>
          <a:stretch>
            <a:fillRect/>
          </a:stretch>
        </p:blipFill>
        <p:spPr bwMode="auto">
          <a:xfrm>
            <a:off x="395536" y="2204864"/>
            <a:ext cx="8244408" cy="3971422"/>
          </a:xfrm>
          <a:prstGeom prst="rect">
            <a:avLst/>
          </a:prstGeom>
          <a:noFill/>
        </p:spPr>
      </p:pic>
      <p:pic>
        <p:nvPicPr>
          <p:cNvPr id="6148" name="Picture 4" descr="http://www.fullmarks.org.za/Members/wllhea002/questions/A000069/00000001/image.2010-11-02.8859396720.png"/>
          <p:cNvPicPr>
            <a:picLocks noChangeAspect="1" noChangeArrowheads="1"/>
          </p:cNvPicPr>
          <p:nvPr/>
        </p:nvPicPr>
        <p:blipFill>
          <a:blip r:embed="rId3" cstate="print"/>
          <a:srcRect l="63817"/>
          <a:stretch>
            <a:fillRect/>
          </a:stretch>
        </p:blipFill>
        <p:spPr bwMode="auto">
          <a:xfrm>
            <a:off x="9396535" y="1988840"/>
            <a:ext cx="4324227" cy="374441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95536" y="790966"/>
            <a:ext cx="91232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entury Gothic" pitchFamily="34" charset="0"/>
              </a:rPr>
              <a:t>What state are these things at room temperature </a:t>
            </a:r>
            <a:r>
              <a:rPr lang="en-GB" sz="2800" b="1" dirty="0">
                <a:latin typeface="Century Gothic" pitchFamily="34" charset="0"/>
              </a:rPr>
              <a:t>20</a:t>
            </a:r>
            <a:r>
              <a:rPr lang="en-GB" sz="2800" b="1" baseline="30000" dirty="0">
                <a:latin typeface="Century Gothic" pitchFamily="34" charset="0"/>
              </a:rPr>
              <a:t>o</a:t>
            </a:r>
            <a:r>
              <a:rPr lang="en-GB" sz="2800" b="1" dirty="0">
                <a:latin typeface="Century Gothic" pitchFamily="34" charset="0"/>
              </a:rPr>
              <a:t>c</a:t>
            </a:r>
            <a:r>
              <a:rPr lang="en-GB" sz="2800" dirty="0">
                <a:latin typeface="Century Gothic" pitchFamily="34" charset="0"/>
              </a:rPr>
              <a:t>?</a:t>
            </a:r>
          </a:p>
          <a:p>
            <a:r>
              <a:rPr lang="en-GB" sz="2800" dirty="0">
                <a:latin typeface="Century Gothic" pitchFamily="34" charset="0"/>
              </a:rPr>
              <a:t>How can you tell?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3FE4E7D-7666-4F89-8EAD-B5BC7825580D}"/>
              </a:ext>
            </a:extLst>
          </p:cNvPr>
          <p:cNvSpPr/>
          <p:nvPr/>
        </p:nvSpPr>
        <p:spPr>
          <a:xfrm>
            <a:off x="1711" y="19993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2A298AA-67B4-40A5-939A-868EC5F6E5AF}"/>
              </a:ext>
            </a:extLst>
          </p:cNvPr>
          <p:cNvSpPr/>
          <p:nvPr/>
        </p:nvSpPr>
        <p:spPr>
          <a:xfrm>
            <a:off x="1711" y="6185297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F3500C4-121B-41CC-94FE-5EC9EF826D43}"/>
              </a:ext>
            </a:extLst>
          </p:cNvPr>
          <p:cNvSpPr/>
          <p:nvPr/>
        </p:nvSpPr>
        <p:spPr>
          <a:xfrm>
            <a:off x="1711" y="19994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4+–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E56BF7B-0258-4619-8F89-84E4DED56727}"/>
              </a:ext>
            </a:extLst>
          </p:cNvPr>
          <p:cNvSpPr/>
          <p:nvPr/>
        </p:nvSpPr>
        <p:spPr>
          <a:xfrm>
            <a:off x="1711" y="6185297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1-3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6146" name="Picture 2" descr="http://www.fullmarks.org.za/Members/wllhea002/questions/A000069/00000001/image.2010-11-02.8859396720.png"/>
          <p:cNvPicPr>
            <a:picLocks noChangeAspect="1" noChangeArrowheads="1"/>
          </p:cNvPicPr>
          <p:nvPr/>
        </p:nvPicPr>
        <p:blipFill>
          <a:blip r:embed="rId3" cstate="print"/>
          <a:srcRect r="34959"/>
          <a:stretch>
            <a:fillRect/>
          </a:stretch>
        </p:blipFill>
        <p:spPr bwMode="auto">
          <a:xfrm>
            <a:off x="395536" y="2204864"/>
            <a:ext cx="8244408" cy="397142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0" y="1124744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prstClr val="black"/>
                </a:solidFill>
                <a:latin typeface="Century Gothic" pitchFamily="34" charset="0"/>
              </a:rPr>
              <a:t>What state are these things on Mars(during the winter)?It is -195⁰C.</a:t>
            </a:r>
          </a:p>
        </p:txBody>
      </p:sp>
      <p:pic>
        <p:nvPicPr>
          <p:cNvPr id="11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83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550" y="404664"/>
            <a:ext cx="3219450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C102E73-0642-4340-BA78-1D3297C2C7C4}"/>
              </a:ext>
            </a:extLst>
          </p:cNvPr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365DDEA-E61C-4953-9C54-9167F1D9ABF4}"/>
              </a:ext>
            </a:extLst>
          </p:cNvPr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B321CC5-54E6-4D40-8DE7-549720CC0ECF}"/>
              </a:ext>
            </a:extLst>
          </p:cNvPr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4+–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27CC83-A791-460A-B77C-617B5A5290A2}"/>
              </a:ext>
            </a:extLst>
          </p:cNvPr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1-3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92696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Century Gothic" pitchFamily="34" charset="0"/>
              </a:rPr>
              <a:t>Let’s investigate the melting point of </a:t>
            </a:r>
            <a:r>
              <a:rPr lang="en-GB" sz="3200" dirty="0" err="1">
                <a:latin typeface="Century Gothic" pitchFamily="34" charset="0"/>
              </a:rPr>
              <a:t>stearic</a:t>
            </a:r>
            <a:r>
              <a:rPr lang="en-GB" sz="3200" dirty="0">
                <a:latin typeface="Century Gothic" pitchFamily="34" charset="0"/>
              </a:rPr>
              <a:t> acid.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1628800"/>
            <a:ext cx="536408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a 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 Put about 150 cm</a:t>
            </a:r>
            <a:r>
              <a:rPr kumimoji="0" lang="en-US" sz="18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3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 water into the beaker.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b 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 Heat it on a tripod and gauze until the water just starts to boil.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c </a:t>
            </a: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itchFamily="34" charset="0"/>
                <a:cs typeface="Arial" pitchFamily="34" charset="0"/>
              </a:rPr>
              <a:t> Set up the apparatus as shown in the diagram and start the timer. Keep the water boiling, but not boiling vigorously. </a:t>
            </a:r>
          </a:p>
          <a:p>
            <a:r>
              <a:rPr lang="en-GB" b="1" dirty="0">
                <a:latin typeface="Century Gothic" pitchFamily="34" charset="0"/>
              </a:rPr>
              <a:t>d </a:t>
            </a:r>
            <a:r>
              <a:rPr lang="en-GB" dirty="0">
                <a:latin typeface="Century Gothic" pitchFamily="34" charset="0"/>
              </a:rPr>
              <a:t> Record the temperature of the </a:t>
            </a:r>
            <a:r>
              <a:rPr lang="en-GB" dirty="0" err="1">
                <a:latin typeface="Century Gothic" pitchFamily="34" charset="0"/>
              </a:rPr>
              <a:t>stearic</a:t>
            </a:r>
            <a:r>
              <a:rPr lang="en-GB" dirty="0">
                <a:latin typeface="Century Gothic" pitchFamily="34" charset="0"/>
              </a:rPr>
              <a:t> acid every minute until it reaches about 70˚C. Note on your results table the point at which you see the solid start to </a:t>
            </a:r>
            <a:r>
              <a:rPr lang="en-GB" b="1" dirty="0">
                <a:latin typeface="Century Gothic" pitchFamily="34" charset="0"/>
              </a:rPr>
              <a:t>melt</a:t>
            </a:r>
            <a:r>
              <a:rPr lang="en-GB" dirty="0">
                <a:latin typeface="Century Gothic" pitchFamily="34" charset="0"/>
              </a:rPr>
              <a:t>. </a:t>
            </a:r>
          </a:p>
          <a:p>
            <a:r>
              <a:rPr lang="en-GB" b="1" dirty="0">
                <a:latin typeface="Century Gothic" pitchFamily="34" charset="0"/>
              </a:rPr>
              <a:t>e </a:t>
            </a:r>
            <a:r>
              <a:rPr lang="en-GB" dirty="0">
                <a:latin typeface="Century Gothic" pitchFamily="34" charset="0"/>
              </a:rPr>
              <a:t> Use the clamp stand to lift the tube from the hot water. Record the temperature every minute as the </a:t>
            </a:r>
            <a:r>
              <a:rPr lang="en-GB" dirty="0" err="1">
                <a:latin typeface="Century Gothic" pitchFamily="34" charset="0"/>
              </a:rPr>
              <a:t>stearic</a:t>
            </a:r>
            <a:r>
              <a:rPr lang="en-GB" dirty="0">
                <a:latin typeface="Century Gothic" pitchFamily="34" charset="0"/>
              </a:rPr>
              <a:t> acid cools down until it reaches about 50˚C. Note on your results table the temperature at which you see the </a:t>
            </a:r>
            <a:r>
              <a:rPr lang="en-GB" dirty="0" err="1">
                <a:latin typeface="Century Gothic" pitchFamily="34" charset="0"/>
              </a:rPr>
              <a:t>stearic</a:t>
            </a:r>
            <a:r>
              <a:rPr lang="en-GB" dirty="0">
                <a:latin typeface="Century Gothic" pitchFamily="34" charset="0"/>
              </a:rPr>
              <a:t> acid begin to </a:t>
            </a:r>
            <a:r>
              <a:rPr lang="en-GB" b="1" dirty="0">
                <a:latin typeface="Century Gothic" pitchFamily="34" charset="0"/>
              </a:rPr>
              <a:t>solidify</a:t>
            </a:r>
            <a:r>
              <a:rPr lang="en-GB" dirty="0">
                <a:latin typeface="Century Gothic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pic>
        <p:nvPicPr>
          <p:cNvPr id="20483" name="Picture 3" descr="http://www.rsc.org/learn-chemistry/Content/FileRepository/frg/images/Melting%20and%20freezing%20stearic%20acid.JPG"/>
          <p:cNvPicPr>
            <a:picLocks noChangeAspect="1" noChangeArrowheads="1"/>
          </p:cNvPicPr>
          <p:nvPr/>
        </p:nvPicPr>
        <p:blipFill>
          <a:blip r:embed="rId3" cstate="print"/>
          <a:srcRect l="16416"/>
          <a:stretch>
            <a:fillRect/>
          </a:stretch>
        </p:blipFill>
        <p:spPr bwMode="auto">
          <a:xfrm>
            <a:off x="5292080" y="1412775"/>
            <a:ext cx="3851920" cy="472242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122882" name="Picture 2" descr="http://www.kentchemistry.com/images/links/matter/salolC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556792"/>
            <a:ext cx="6696744" cy="4481280"/>
          </a:xfrm>
          <a:prstGeom prst="rect">
            <a:avLst/>
          </a:prstGeom>
          <a:noFill/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921383A-EA44-4CB6-A3AE-D969EB4CB57A}"/>
              </a:ext>
            </a:extLst>
          </p:cNvPr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AAAA172-1928-409C-BD1E-6782D040341B}"/>
              </a:ext>
            </a:extLst>
          </p:cNvPr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0A9395D-5B4C-4F80-9028-BAAA463E2691}"/>
              </a:ext>
            </a:extLst>
          </p:cNvPr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4+–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67749C3-3609-4B83-A918-791D7B2055E9}"/>
              </a:ext>
            </a:extLst>
          </p:cNvPr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1-3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pic>
        <p:nvPicPr>
          <p:cNvPr id="124930" name="Picture 2" descr="http://www.kentchemistry.com/images/links/matter/StearicCC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268760"/>
            <a:ext cx="6696744" cy="4470077"/>
          </a:xfrm>
          <a:prstGeom prst="rect">
            <a:avLst/>
          </a:prstGeom>
          <a:noFill/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0AABA8A-919E-417A-9A37-35008706F575}"/>
              </a:ext>
            </a:extLst>
          </p:cNvPr>
          <p:cNvSpPr/>
          <p:nvPr/>
        </p:nvSpPr>
        <p:spPr>
          <a:xfrm>
            <a:off x="0" y="30975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B89B46-1B9B-4639-9AF2-71850759505B}"/>
              </a:ext>
            </a:extLst>
          </p:cNvPr>
          <p:cNvSpPr/>
          <p:nvPr/>
        </p:nvSpPr>
        <p:spPr>
          <a:xfrm>
            <a:off x="0" y="6196279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53804F-6664-4678-A2FD-39CECB3BAC2B}"/>
              </a:ext>
            </a:extLst>
          </p:cNvPr>
          <p:cNvSpPr/>
          <p:nvPr/>
        </p:nvSpPr>
        <p:spPr>
          <a:xfrm>
            <a:off x="0" y="30976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4+–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6690BB-5939-4525-B6CB-2EA621F1DEDC}"/>
              </a:ext>
            </a:extLst>
          </p:cNvPr>
          <p:cNvSpPr/>
          <p:nvPr/>
        </p:nvSpPr>
        <p:spPr>
          <a:xfrm>
            <a:off x="0" y="6196279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1-3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Rectangle 2"/>
          <p:cNvSpPr txBox="1">
            <a:spLocks/>
          </p:cNvSpPr>
          <p:nvPr/>
        </p:nvSpPr>
        <p:spPr bwMode="auto">
          <a:xfrm>
            <a:off x="467544" y="548680"/>
            <a:ext cx="8229600" cy="1143000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Play Your Cards Right!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1560" y="2060848"/>
            <a:ext cx="79928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entury Gothic" pitchFamily="34" charset="0"/>
              </a:rPr>
              <a:t>On your </a:t>
            </a:r>
            <a:r>
              <a:rPr lang="en-GB" sz="2400" dirty="0" err="1">
                <a:latin typeface="Century Gothic" pitchFamily="34" charset="0"/>
              </a:rPr>
              <a:t>mwb</a:t>
            </a:r>
            <a:r>
              <a:rPr lang="en-GB" sz="2400" dirty="0">
                <a:latin typeface="Century Gothic" pitchFamily="34" charset="0"/>
              </a:rPr>
              <a:t> record if the following substances are solid, liquid or gas.</a:t>
            </a:r>
          </a:p>
          <a:p>
            <a:endParaRPr lang="en-GB" sz="2400" dirty="0">
              <a:latin typeface="Century Gothic" pitchFamily="34" charset="0"/>
            </a:endParaRPr>
          </a:p>
          <a:p>
            <a:r>
              <a:rPr lang="en-GB" sz="2400" dirty="0">
                <a:latin typeface="Century Gothic" pitchFamily="34" charset="0"/>
              </a:rPr>
              <a:t>If you are not sure then you can write “solid or liquid” to show you have some idea.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8BB660-F917-4913-808D-0C05444EDB4B}"/>
              </a:ext>
            </a:extLst>
          </p:cNvPr>
          <p:cNvSpPr/>
          <p:nvPr/>
        </p:nvSpPr>
        <p:spPr>
          <a:xfrm>
            <a:off x="0" y="30975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CCDF809-F686-4992-8954-83B179157772}"/>
              </a:ext>
            </a:extLst>
          </p:cNvPr>
          <p:cNvSpPr/>
          <p:nvPr/>
        </p:nvSpPr>
        <p:spPr>
          <a:xfrm>
            <a:off x="0" y="6196279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60CD4A5-953F-4213-A03B-6997A412C0E7}"/>
              </a:ext>
            </a:extLst>
          </p:cNvPr>
          <p:cNvSpPr/>
          <p:nvPr/>
        </p:nvSpPr>
        <p:spPr>
          <a:xfrm>
            <a:off x="0" y="30976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4+–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C8A3642-4506-45EC-878B-C7522BA818D2}"/>
              </a:ext>
            </a:extLst>
          </p:cNvPr>
          <p:cNvSpPr/>
          <p:nvPr/>
        </p:nvSpPr>
        <p:spPr>
          <a:xfrm>
            <a:off x="0" y="6196279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1-3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Rectangle 2"/>
          <p:cNvSpPr txBox="1">
            <a:spLocks/>
          </p:cNvSpPr>
          <p:nvPr/>
        </p:nvSpPr>
        <p:spPr bwMode="auto">
          <a:xfrm>
            <a:off x="467544" y="548680"/>
            <a:ext cx="8229600" cy="1143000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Play Your Cards Right!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657600" y="3533800"/>
            <a:ext cx="21336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7200">
                <a:latin typeface="Century Gothic" pitchFamily="34" charset="0"/>
              </a:rPr>
              <a:t>H</a:t>
            </a:r>
            <a:r>
              <a:rPr lang="en-GB" sz="7200" baseline="-25000">
                <a:latin typeface="Century Gothic" pitchFamily="34" charset="0"/>
              </a:rPr>
              <a:t>2</a:t>
            </a:r>
            <a:r>
              <a:rPr lang="en-GB" sz="7200">
                <a:latin typeface="Century Gothic" pitchFamily="34" charset="0"/>
              </a:rPr>
              <a:t>O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895600" y="1628800"/>
            <a:ext cx="35052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600">
                <a:latin typeface="Century Gothic" pitchFamily="34" charset="0"/>
              </a:rPr>
              <a:t>30</a:t>
            </a:r>
            <a:r>
              <a:rPr lang="en-US" sz="10600">
                <a:latin typeface="Century Gothic" pitchFamily="34" charset="0"/>
                <a:cs typeface="Arial" pitchFamily="34" charset="0"/>
              </a:rPr>
              <a:t>°C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81000" y="4981600"/>
            <a:ext cx="3048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800">
                <a:latin typeface="Century Gothic" pitchFamily="34" charset="0"/>
              </a:rPr>
              <a:t>Boiling point: 100</a:t>
            </a:r>
            <a:r>
              <a:rPr lang="en-US" sz="2800">
                <a:latin typeface="Century Gothic" pitchFamily="34" charset="0"/>
                <a:cs typeface="Arial" pitchFamily="34" charset="0"/>
              </a:rPr>
              <a:t>°C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181600" y="4981600"/>
            <a:ext cx="3962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800">
                <a:latin typeface="Century Gothic" pitchFamily="34" charset="0"/>
              </a:rPr>
              <a:t>Melting/freezing point: 0</a:t>
            </a:r>
            <a:r>
              <a:rPr lang="en-US" sz="2800">
                <a:latin typeface="Century Gothic" pitchFamily="34" charset="0"/>
                <a:cs typeface="Arial" pitchFamily="34" charset="0"/>
              </a:rPr>
              <a:t>°C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3DD7AA1-9B42-4B8B-9EE5-0218AB5FECE5}"/>
              </a:ext>
            </a:extLst>
          </p:cNvPr>
          <p:cNvSpPr/>
          <p:nvPr/>
        </p:nvSpPr>
        <p:spPr>
          <a:xfrm>
            <a:off x="0" y="30975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01F98D8-46B3-439C-AEA3-F4790F6B0D70}"/>
              </a:ext>
            </a:extLst>
          </p:cNvPr>
          <p:cNvSpPr/>
          <p:nvPr/>
        </p:nvSpPr>
        <p:spPr>
          <a:xfrm>
            <a:off x="0" y="6196279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1F18AF6-0A60-42BA-9484-F8E68E7D92A9}"/>
              </a:ext>
            </a:extLst>
          </p:cNvPr>
          <p:cNvSpPr/>
          <p:nvPr/>
        </p:nvSpPr>
        <p:spPr>
          <a:xfrm>
            <a:off x="0" y="30976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4+–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8E76628-94E6-4365-BE15-9E9109F4B269}"/>
              </a:ext>
            </a:extLst>
          </p:cNvPr>
          <p:cNvSpPr/>
          <p:nvPr/>
        </p:nvSpPr>
        <p:spPr>
          <a:xfrm>
            <a:off x="0" y="6196279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1-3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Rectangle 2"/>
          <p:cNvSpPr txBox="1">
            <a:spLocks/>
          </p:cNvSpPr>
          <p:nvPr/>
        </p:nvSpPr>
        <p:spPr bwMode="auto">
          <a:xfrm>
            <a:off x="467544" y="548680"/>
            <a:ext cx="8229600" cy="1143000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GB" sz="4400" b="1">
                <a:solidFill>
                  <a:prstClr val="black"/>
                </a:solidFill>
                <a:latin typeface="Century Gothic" pitchFamily="34" charset="0"/>
              </a:rPr>
              <a:t>Play Your Cards Right!</a:t>
            </a:r>
            <a:endParaRPr lang="en-GB" sz="44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657600" y="3533800"/>
            <a:ext cx="21336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7200">
                <a:latin typeface="Century Gothic" pitchFamily="34" charset="0"/>
              </a:rPr>
              <a:t>H</a:t>
            </a:r>
            <a:r>
              <a:rPr lang="en-GB" sz="7200" baseline="-25000">
                <a:latin typeface="Century Gothic" pitchFamily="34" charset="0"/>
              </a:rPr>
              <a:t>2</a:t>
            </a:r>
            <a:r>
              <a:rPr lang="en-GB" sz="7200">
                <a:latin typeface="Century Gothic" pitchFamily="34" charset="0"/>
              </a:rPr>
              <a:t>O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895600" y="1628800"/>
            <a:ext cx="35052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600">
                <a:latin typeface="Century Gothic" pitchFamily="34" charset="0"/>
              </a:rPr>
              <a:t>-3</a:t>
            </a:r>
            <a:r>
              <a:rPr lang="en-US" sz="10600">
                <a:latin typeface="Century Gothic" pitchFamily="34" charset="0"/>
                <a:cs typeface="Arial" pitchFamily="34" charset="0"/>
              </a:rPr>
              <a:t>°C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81000" y="4981600"/>
            <a:ext cx="3048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800">
                <a:latin typeface="Century Gothic" pitchFamily="34" charset="0"/>
              </a:rPr>
              <a:t>Boiling point: 100</a:t>
            </a:r>
            <a:r>
              <a:rPr lang="en-US" sz="2800">
                <a:latin typeface="Century Gothic" pitchFamily="34" charset="0"/>
                <a:cs typeface="Arial" pitchFamily="34" charset="0"/>
              </a:rPr>
              <a:t>°C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181600" y="4981600"/>
            <a:ext cx="3962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800">
                <a:latin typeface="Century Gothic" pitchFamily="34" charset="0"/>
              </a:rPr>
              <a:t>Melting/freezing point: 0</a:t>
            </a:r>
            <a:r>
              <a:rPr lang="en-US" sz="2800">
                <a:latin typeface="Century Gothic" pitchFamily="34" charset="0"/>
                <a:cs typeface="Arial" pitchFamily="34" charset="0"/>
              </a:rPr>
              <a:t>°C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A52176D-8C22-4B40-AC19-6EDEF2E98E29}"/>
              </a:ext>
            </a:extLst>
          </p:cNvPr>
          <p:cNvSpPr/>
          <p:nvPr/>
        </p:nvSpPr>
        <p:spPr>
          <a:xfrm>
            <a:off x="-3582" y="8273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B125AA6-B2C4-4C68-91A8-2A5360183376}"/>
              </a:ext>
            </a:extLst>
          </p:cNvPr>
          <p:cNvSpPr/>
          <p:nvPr/>
        </p:nvSpPr>
        <p:spPr>
          <a:xfrm>
            <a:off x="-3582" y="6173577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C8229D2-96F3-43C4-B5A1-695846E372F3}"/>
              </a:ext>
            </a:extLst>
          </p:cNvPr>
          <p:cNvSpPr/>
          <p:nvPr/>
        </p:nvSpPr>
        <p:spPr>
          <a:xfrm>
            <a:off x="-3582" y="8274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4+–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677C013-3C72-4110-B306-78A638639962}"/>
              </a:ext>
            </a:extLst>
          </p:cNvPr>
          <p:cNvSpPr/>
          <p:nvPr/>
        </p:nvSpPr>
        <p:spPr>
          <a:xfrm>
            <a:off x="-3582" y="6173577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1-3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Rectangle 2"/>
          <p:cNvSpPr txBox="1">
            <a:spLocks/>
          </p:cNvSpPr>
          <p:nvPr/>
        </p:nvSpPr>
        <p:spPr bwMode="auto">
          <a:xfrm>
            <a:off x="467544" y="548680"/>
            <a:ext cx="8229600" cy="1143000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GB" sz="4400" b="1">
                <a:solidFill>
                  <a:prstClr val="black"/>
                </a:solidFill>
                <a:latin typeface="Century Gothic" pitchFamily="34" charset="0"/>
              </a:rPr>
              <a:t>Play Your Cards Right!</a:t>
            </a:r>
            <a:endParaRPr lang="en-GB" sz="44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657600" y="3605808"/>
            <a:ext cx="23622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7200">
                <a:latin typeface="Century Gothic" pitchFamily="34" charset="0"/>
              </a:rPr>
              <a:t>N</a:t>
            </a:r>
            <a:r>
              <a:rPr lang="en-GB" sz="7200" baseline="-25000">
                <a:latin typeface="Century Gothic" pitchFamily="34" charset="0"/>
              </a:rPr>
              <a:t>2</a:t>
            </a:r>
            <a:endParaRPr lang="en-GB" sz="7200">
              <a:latin typeface="Century Gothic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667000" y="1700808"/>
            <a:ext cx="42672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600">
                <a:latin typeface="Century Gothic" pitchFamily="34" charset="0"/>
              </a:rPr>
              <a:t>-30</a:t>
            </a:r>
            <a:r>
              <a:rPr lang="en-US" sz="10600">
                <a:latin typeface="Century Gothic" pitchFamily="34" charset="0"/>
                <a:cs typeface="Arial" pitchFamily="34" charset="0"/>
              </a:rPr>
              <a:t>°C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81000" y="5053608"/>
            <a:ext cx="3048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800">
                <a:latin typeface="Century Gothic" pitchFamily="34" charset="0"/>
              </a:rPr>
              <a:t>Boiling point:        -196</a:t>
            </a:r>
            <a:r>
              <a:rPr lang="en-US" sz="2800">
                <a:latin typeface="Century Gothic" pitchFamily="34" charset="0"/>
                <a:cs typeface="Arial" pitchFamily="34" charset="0"/>
              </a:rPr>
              <a:t>°C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181600" y="5053608"/>
            <a:ext cx="3962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800">
                <a:latin typeface="Century Gothic" pitchFamily="34" charset="0"/>
              </a:rPr>
              <a:t>Melting/freezing point:  -210</a:t>
            </a:r>
            <a:r>
              <a:rPr lang="en-US" sz="2800">
                <a:latin typeface="Century Gothic" pitchFamily="34" charset="0"/>
                <a:cs typeface="Arial" pitchFamily="34" charset="0"/>
              </a:rPr>
              <a:t>°C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187B4A8-ABD8-4D79-AC96-17B35FCA2572}"/>
              </a:ext>
            </a:extLst>
          </p:cNvPr>
          <p:cNvSpPr/>
          <p:nvPr/>
        </p:nvSpPr>
        <p:spPr>
          <a:xfrm>
            <a:off x="0" y="-8353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68CB5B6-E2B7-48AA-826A-EBE40FB86C31}"/>
              </a:ext>
            </a:extLst>
          </p:cNvPr>
          <p:cNvSpPr/>
          <p:nvPr/>
        </p:nvSpPr>
        <p:spPr>
          <a:xfrm>
            <a:off x="0" y="6156951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50C5749-6A44-4DF5-A213-E66720A3A6D1}"/>
              </a:ext>
            </a:extLst>
          </p:cNvPr>
          <p:cNvSpPr/>
          <p:nvPr/>
        </p:nvSpPr>
        <p:spPr>
          <a:xfrm>
            <a:off x="0" y="-8352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4+–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28941B3-0995-42ED-8CD6-E94FA21C37C0}"/>
              </a:ext>
            </a:extLst>
          </p:cNvPr>
          <p:cNvSpPr/>
          <p:nvPr/>
        </p:nvSpPr>
        <p:spPr>
          <a:xfrm>
            <a:off x="0" y="6156951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1-3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Rectangle 2"/>
          <p:cNvSpPr txBox="1">
            <a:spLocks/>
          </p:cNvSpPr>
          <p:nvPr/>
        </p:nvSpPr>
        <p:spPr bwMode="auto">
          <a:xfrm>
            <a:off x="467544" y="548680"/>
            <a:ext cx="8229600" cy="1143000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GB" sz="4400" b="1">
                <a:solidFill>
                  <a:prstClr val="black"/>
                </a:solidFill>
                <a:latin typeface="Century Gothic" pitchFamily="34" charset="0"/>
              </a:rPr>
              <a:t>Play Your Cards Right!</a:t>
            </a:r>
            <a:endParaRPr lang="en-GB" sz="44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657600" y="3677816"/>
            <a:ext cx="23622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7200">
                <a:latin typeface="Century Gothic" pitchFamily="34" charset="0"/>
              </a:rPr>
              <a:t>N</a:t>
            </a:r>
            <a:r>
              <a:rPr lang="en-GB" sz="7200" baseline="-25000">
                <a:latin typeface="Century Gothic" pitchFamily="34" charset="0"/>
              </a:rPr>
              <a:t>2</a:t>
            </a:r>
            <a:endParaRPr lang="en-GB" sz="7200">
              <a:latin typeface="Century Gothic" pitchFamily="34" charset="0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362200" y="1772816"/>
            <a:ext cx="45720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600">
                <a:latin typeface="Century Gothic" pitchFamily="34" charset="0"/>
              </a:rPr>
              <a:t>-200</a:t>
            </a:r>
            <a:r>
              <a:rPr lang="en-US" sz="10600">
                <a:latin typeface="Century Gothic" pitchFamily="34" charset="0"/>
                <a:cs typeface="Arial" pitchFamily="34" charset="0"/>
              </a:rPr>
              <a:t>°C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81000" y="5125616"/>
            <a:ext cx="3048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800">
                <a:latin typeface="Century Gothic" pitchFamily="34" charset="0"/>
              </a:rPr>
              <a:t>Boiling point:        -196</a:t>
            </a:r>
            <a:r>
              <a:rPr lang="en-US" sz="2800">
                <a:latin typeface="Century Gothic" pitchFamily="34" charset="0"/>
                <a:cs typeface="Arial" pitchFamily="34" charset="0"/>
              </a:rPr>
              <a:t>°C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181600" y="5125616"/>
            <a:ext cx="3962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800">
                <a:latin typeface="Century Gothic" pitchFamily="34" charset="0"/>
              </a:rPr>
              <a:t>Melting/freezing point:  -210</a:t>
            </a:r>
            <a:r>
              <a:rPr lang="en-US" sz="2800">
                <a:latin typeface="Century Gothic" pitchFamily="34" charset="0"/>
                <a:cs typeface="Arial" pitchFamily="34" charset="0"/>
              </a:rPr>
              <a:t>°C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DE02D63-CFF5-4E08-81FF-A55F272E9DB8}"/>
              </a:ext>
            </a:extLst>
          </p:cNvPr>
          <p:cNvSpPr/>
          <p:nvPr/>
        </p:nvSpPr>
        <p:spPr>
          <a:xfrm>
            <a:off x="0" y="-8353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2212724-13E6-4848-B30D-03209BA38C24}"/>
              </a:ext>
            </a:extLst>
          </p:cNvPr>
          <p:cNvSpPr/>
          <p:nvPr/>
        </p:nvSpPr>
        <p:spPr>
          <a:xfrm>
            <a:off x="0" y="6156951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08E5231-497B-41B0-B119-BB4C67C2B273}"/>
              </a:ext>
            </a:extLst>
          </p:cNvPr>
          <p:cNvSpPr/>
          <p:nvPr/>
        </p:nvSpPr>
        <p:spPr>
          <a:xfrm>
            <a:off x="0" y="-8352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4+–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97D96D-A485-4EF6-98DF-7289FB1B4A45}"/>
              </a:ext>
            </a:extLst>
          </p:cNvPr>
          <p:cNvSpPr/>
          <p:nvPr/>
        </p:nvSpPr>
        <p:spPr>
          <a:xfrm>
            <a:off x="0" y="6156951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1-3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68344" y="6525344"/>
            <a:ext cx="1296144" cy="144016"/>
          </a:xfrm>
          <a:prstGeom prst="rect">
            <a:avLst/>
          </a:prstGeom>
          <a:solidFill>
            <a:srgbClr val="FFFCE7"/>
          </a:solidFill>
          <a:ln>
            <a:solidFill>
              <a:srgbClr val="FFFC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87624" y="1268760"/>
            <a:ext cx="6912768" cy="2088232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chemeClr val="tx1"/>
                </a:solidFill>
                <a:latin typeface="Century Gothic" pitchFamily="34" charset="0"/>
              </a:rPr>
              <a:t>Be able to apply ideas to change of state when using boiling points and melting points.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115616" y="4005064"/>
            <a:ext cx="6912768" cy="1800200"/>
          </a:xfrm>
        </p:spPr>
        <p:txBody>
          <a:bodyPr>
            <a:normAutofit lnSpcReduction="10000"/>
          </a:bodyPr>
          <a:lstStyle/>
          <a:p>
            <a:r>
              <a:rPr lang="en-GB" sz="3200" dirty="0">
                <a:solidFill>
                  <a:schemeClr val="tx1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sz="32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0687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Rectangle 2"/>
          <p:cNvSpPr txBox="1">
            <a:spLocks/>
          </p:cNvSpPr>
          <p:nvPr/>
        </p:nvSpPr>
        <p:spPr bwMode="auto">
          <a:xfrm>
            <a:off x="467544" y="548680"/>
            <a:ext cx="8229600" cy="1143000"/>
          </a:xfrm>
          <a:prstGeom prst="rect">
            <a:avLst/>
          </a:prstGeom>
          <a:noFill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GB" sz="4400" b="1">
                <a:solidFill>
                  <a:prstClr val="black"/>
                </a:solidFill>
                <a:latin typeface="Century Gothic" pitchFamily="34" charset="0"/>
              </a:rPr>
              <a:t>Play Your Cards Right!</a:t>
            </a:r>
            <a:endParaRPr lang="en-GB" sz="44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657600" y="3677816"/>
            <a:ext cx="23622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7200">
                <a:latin typeface="Century Gothic" pitchFamily="34" charset="0"/>
              </a:rPr>
              <a:t>Wax</a:t>
            </a: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362200" y="1772816"/>
            <a:ext cx="4572000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0600">
                <a:latin typeface="Century Gothic" pitchFamily="34" charset="0"/>
              </a:rPr>
              <a:t>70</a:t>
            </a:r>
            <a:r>
              <a:rPr lang="en-US" sz="10600">
                <a:latin typeface="Century Gothic" pitchFamily="34" charset="0"/>
                <a:cs typeface="Arial" pitchFamily="34" charset="0"/>
              </a:rPr>
              <a:t>°C</a:t>
            </a: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81000" y="5125616"/>
            <a:ext cx="3048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800">
                <a:latin typeface="Century Gothic" pitchFamily="34" charset="0"/>
              </a:rPr>
              <a:t>Boiling point:        200</a:t>
            </a:r>
            <a:r>
              <a:rPr lang="en-US" sz="2800">
                <a:latin typeface="Century Gothic" pitchFamily="34" charset="0"/>
                <a:cs typeface="Arial" pitchFamily="34" charset="0"/>
              </a:rPr>
              <a:t>°C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181600" y="5125616"/>
            <a:ext cx="3962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800">
                <a:latin typeface="Century Gothic" pitchFamily="34" charset="0"/>
              </a:rPr>
              <a:t>Melting/freezing point:  50</a:t>
            </a:r>
            <a:r>
              <a:rPr lang="en-US" sz="2800">
                <a:latin typeface="Century Gothic" pitchFamily="34" charset="0"/>
                <a:cs typeface="Arial" pitchFamily="34" charset="0"/>
              </a:rPr>
              <a:t>°C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BD92CD2-7F7C-4228-B3CB-D5E9A1133E13}"/>
              </a:ext>
            </a:extLst>
          </p:cNvPr>
          <p:cNvSpPr/>
          <p:nvPr/>
        </p:nvSpPr>
        <p:spPr>
          <a:xfrm>
            <a:off x="0" y="-8353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C8D54C4-A344-4BDB-A2E5-1F0C20971B68}"/>
              </a:ext>
            </a:extLst>
          </p:cNvPr>
          <p:cNvSpPr/>
          <p:nvPr/>
        </p:nvSpPr>
        <p:spPr>
          <a:xfrm>
            <a:off x="0" y="6156951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AECA51E-041F-41EF-8375-10FAC2E42243}"/>
              </a:ext>
            </a:extLst>
          </p:cNvPr>
          <p:cNvSpPr/>
          <p:nvPr/>
        </p:nvSpPr>
        <p:spPr>
          <a:xfrm>
            <a:off x="0" y="-8352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4+–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854B841-672B-4D20-BA22-95AC8D214360}"/>
              </a:ext>
            </a:extLst>
          </p:cNvPr>
          <p:cNvSpPr/>
          <p:nvPr/>
        </p:nvSpPr>
        <p:spPr>
          <a:xfrm>
            <a:off x="0" y="6156951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1-3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204864"/>
            <a:ext cx="6858000" cy="1514549"/>
          </a:xfrm>
        </p:spPr>
        <p:txBody>
          <a:bodyPr>
            <a:normAutofit/>
          </a:bodyPr>
          <a:lstStyle/>
          <a:p>
            <a:r>
              <a:rPr lang="en-GB" sz="5400" u="sng" dirty="0">
                <a:latin typeface="Century Gothic" pitchFamily="34" charset="0"/>
              </a:rPr>
              <a:t>Changing state</a:t>
            </a:r>
          </a:p>
        </p:txBody>
      </p:sp>
      <p:sp>
        <p:nvSpPr>
          <p:cNvPr id="3" name="Rectangle 2"/>
          <p:cNvSpPr/>
          <p:nvPr/>
        </p:nvSpPr>
        <p:spPr>
          <a:xfrm>
            <a:off x="7668344" y="6525344"/>
            <a:ext cx="1296144" cy="216024"/>
          </a:xfrm>
          <a:prstGeom prst="rect">
            <a:avLst/>
          </a:prstGeom>
          <a:solidFill>
            <a:srgbClr val="FFFFE5"/>
          </a:solidFill>
          <a:ln>
            <a:solidFill>
              <a:srgbClr val="FFFF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8C4512-3A09-4470-957A-4CB43CA0B7A6}"/>
              </a:ext>
            </a:extLst>
          </p:cNvPr>
          <p:cNvSpPr txBox="1"/>
          <p:nvPr/>
        </p:nvSpPr>
        <p:spPr>
          <a:xfrm>
            <a:off x="2915816" y="332656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B31791D-A105-46A7-A49C-939657F4B8D7}" type="datetime2">
              <a:rPr lang="en-GB" sz="3600" b="1" u="sng" smtClean="0"/>
              <a:t>Tuesday, 29 September 2020</a:t>
            </a:fld>
            <a:endParaRPr lang="en-GB" b="1" u="sng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4+–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1-3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0" y="1988840"/>
            <a:ext cx="9144000" cy="3384376"/>
            <a:chOff x="432" y="1488"/>
            <a:chExt cx="4608" cy="1622"/>
          </a:xfrm>
        </p:grpSpPr>
        <p:pic>
          <p:nvPicPr>
            <p:cNvPr id="8" name="Picture 18" descr="changes_of_stat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2" y="1488"/>
              <a:ext cx="4608" cy="16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19"/>
            <p:cNvSpPr>
              <a:spLocks noChangeArrowheads="1"/>
            </p:cNvSpPr>
            <p:nvPr/>
          </p:nvSpPr>
          <p:spPr bwMode="auto">
            <a:xfrm>
              <a:off x="704" y="1971"/>
              <a:ext cx="32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2000" b="1">
                  <a:solidFill>
                    <a:srgbClr val="3333CC"/>
                  </a:solidFill>
                  <a:latin typeface="Century Gothic" pitchFamily="34" charset="0"/>
                  <a:cs typeface="Times New Roman" pitchFamily="18" charset="0"/>
                </a:rPr>
                <a:t>ice</a:t>
              </a:r>
            </a:p>
          </p:txBody>
        </p:sp>
        <p:sp>
          <p:nvSpPr>
            <p:cNvPr id="11" name="Rectangle 20"/>
            <p:cNvSpPr>
              <a:spLocks noChangeArrowheads="1"/>
            </p:cNvSpPr>
            <p:nvPr/>
          </p:nvSpPr>
          <p:spPr bwMode="auto">
            <a:xfrm>
              <a:off x="2496" y="1910"/>
              <a:ext cx="4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 b="1" dirty="0">
                  <a:solidFill>
                    <a:srgbClr val="3333CC"/>
                  </a:solidFill>
                  <a:latin typeface="Century Gothic" pitchFamily="34" charset="0"/>
                  <a:cs typeface="Times New Roman" pitchFamily="18" charset="0"/>
                </a:rPr>
                <a:t>water</a:t>
              </a:r>
            </a:p>
          </p:txBody>
        </p:sp>
        <p:sp>
          <p:nvSpPr>
            <p:cNvPr id="14" name="Rectangle 21"/>
            <p:cNvSpPr>
              <a:spLocks noChangeArrowheads="1"/>
            </p:cNvSpPr>
            <p:nvPr/>
          </p:nvSpPr>
          <p:spPr bwMode="auto">
            <a:xfrm>
              <a:off x="4368" y="1920"/>
              <a:ext cx="47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 b="1" dirty="0">
                  <a:solidFill>
                    <a:srgbClr val="3333CC"/>
                  </a:solidFill>
                  <a:latin typeface="Century Gothic" pitchFamily="34" charset="0"/>
                  <a:cs typeface="Times New Roman" pitchFamily="18" charset="0"/>
                </a:rPr>
                <a:t>steam</a:t>
              </a:r>
            </a:p>
          </p:txBody>
        </p:sp>
      </p:grp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54813" y="620688"/>
            <a:ext cx="9089187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GB" sz="2800" dirty="0">
                <a:latin typeface="Century Gothic" pitchFamily="34" charset="0"/>
                <a:cs typeface="Times New Roman" pitchFamily="18" charset="0"/>
              </a:rPr>
              <a:t>Water can be a solid, liquid or a gas. It’s state depends on how much energy</a:t>
            </a:r>
          </a:p>
          <a:p>
            <a:pPr eaLnBrk="0" hangingPunct="0"/>
            <a:r>
              <a:rPr lang="en-GB" sz="2800" dirty="0">
                <a:latin typeface="Century Gothic" pitchFamily="34" charset="0"/>
                <a:cs typeface="Times New Roman" pitchFamily="18" charset="0"/>
              </a:rPr>
              <a:t>the water particles have.</a:t>
            </a:r>
          </a:p>
          <a:p>
            <a:pPr eaLnBrk="0" hangingPunct="0"/>
            <a:endParaRPr lang="en-GB" sz="2800" dirty="0">
              <a:latin typeface="Century Gothic" pitchFamily="34" charset="0"/>
              <a:cs typeface="Times New Roman" pitchFamily="18" charset="0"/>
            </a:endParaRPr>
          </a:p>
          <a:p>
            <a:pPr eaLnBrk="0" hangingPunct="0"/>
            <a:endParaRPr lang="en-GB" sz="2800" dirty="0">
              <a:latin typeface="Century Gothic" pitchFamily="34" charset="0"/>
              <a:cs typeface="Times New Roman" pitchFamily="18" charset="0"/>
            </a:endParaRPr>
          </a:p>
          <a:p>
            <a:pPr eaLnBrk="0" hangingPunct="0"/>
            <a:endParaRPr lang="en-GB" sz="2800" dirty="0">
              <a:latin typeface="Century Gothic" pitchFamily="34" charset="0"/>
              <a:cs typeface="Times New Roman" pitchFamily="18" charset="0"/>
            </a:endParaRPr>
          </a:p>
          <a:p>
            <a:pPr eaLnBrk="0" hangingPunct="0"/>
            <a:endParaRPr lang="en-GB" sz="2800" dirty="0">
              <a:latin typeface="Century Gothic" pitchFamily="34" charset="0"/>
              <a:cs typeface="Times New Roman" pitchFamily="18" charset="0"/>
            </a:endParaRPr>
          </a:p>
          <a:p>
            <a:pPr eaLnBrk="0" hangingPunct="0"/>
            <a:endParaRPr lang="en-GB" sz="2800" dirty="0">
              <a:latin typeface="Century Gothic" pitchFamily="34" charset="0"/>
              <a:cs typeface="Times New Roman" pitchFamily="18" charset="0"/>
            </a:endParaRPr>
          </a:p>
          <a:p>
            <a:pPr eaLnBrk="0" hangingPunct="0"/>
            <a:endParaRPr lang="en-GB" sz="2800" dirty="0">
              <a:latin typeface="Century Gothic" pitchFamily="34" charset="0"/>
              <a:cs typeface="Times New Roman" pitchFamily="18" charset="0"/>
            </a:endParaRPr>
          </a:p>
          <a:p>
            <a:pPr eaLnBrk="0" hangingPunct="0"/>
            <a:endParaRPr lang="en-GB" sz="2800" dirty="0">
              <a:latin typeface="Century Gothic" pitchFamily="34" charset="0"/>
              <a:cs typeface="Times New Roman" pitchFamily="18" charset="0"/>
            </a:endParaRPr>
          </a:p>
          <a:p>
            <a:pPr eaLnBrk="0" hangingPunct="0"/>
            <a:endParaRPr lang="en-GB" sz="2800" dirty="0">
              <a:latin typeface="Century Gothic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>
                <a:latin typeface="Century Gothic" pitchFamily="34" charset="0"/>
                <a:cs typeface="Times New Roman" pitchFamily="18" charset="0"/>
              </a:rPr>
              <a:t>If enough energy is added to or removed from the particles a </a:t>
            </a:r>
            <a:r>
              <a:rPr lang="en-GB" sz="2400" b="1" dirty="0">
                <a:latin typeface="Century Gothic" pitchFamily="34" charset="0"/>
                <a:cs typeface="Times New Roman" pitchFamily="18" charset="0"/>
              </a:rPr>
              <a:t>change of state</a:t>
            </a:r>
            <a:r>
              <a:rPr lang="en-GB" sz="2400" dirty="0">
                <a:latin typeface="Century Gothic" pitchFamily="34" charset="0"/>
                <a:cs typeface="Times New Roman" pitchFamily="18" charset="0"/>
              </a:rPr>
              <a:t> can occur.</a:t>
            </a:r>
          </a:p>
          <a:p>
            <a:endParaRPr lang="en-GB" sz="1600" dirty="0">
              <a:solidFill>
                <a:srgbClr val="3333CC"/>
              </a:solidFill>
              <a:latin typeface="Arial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1484784"/>
            <a:ext cx="8610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en-GB" sz="2400" b="1" dirty="0">
              <a:latin typeface="Century Gothic" pitchFamily="34" charset="0"/>
              <a:cs typeface="Times New Roman" pitchFamily="18" charset="0"/>
            </a:endParaRPr>
          </a:p>
          <a:p>
            <a:pPr algn="ctr" eaLnBrk="0" hangingPunct="0"/>
            <a:r>
              <a:rPr lang="en-GB" sz="2400" b="1" dirty="0">
                <a:latin typeface="Century Gothic" pitchFamily="34" charset="0"/>
                <a:cs typeface="Times New Roman" pitchFamily="18" charset="0"/>
              </a:rPr>
              <a:t>freezing    condensing     melting   evaporating   boiling</a:t>
            </a:r>
            <a:endParaRPr lang="en-GB" sz="2400" dirty="0">
              <a:latin typeface="Century Gothic" pitchFamily="34" charset="0"/>
              <a:cs typeface="Times New Roman" pitchFamily="18" charset="0"/>
            </a:endParaRPr>
          </a:p>
          <a:p>
            <a:pPr eaLnBrk="0" hangingPunct="0"/>
            <a:r>
              <a:rPr lang="en-GB" sz="2400" dirty="0">
                <a:latin typeface="Century Gothic" pitchFamily="34" charset="0"/>
                <a:cs typeface="Times New Roman" pitchFamily="18" charset="0"/>
              </a:rPr>
              <a:t> </a:t>
            </a:r>
          </a:p>
        </p:txBody>
      </p: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0" y="2708920"/>
            <a:ext cx="9144000" cy="3384376"/>
            <a:chOff x="432" y="1488"/>
            <a:chExt cx="4608" cy="1622"/>
          </a:xfrm>
        </p:grpSpPr>
        <p:pic>
          <p:nvPicPr>
            <p:cNvPr id="10" name="Picture 18" descr="changes_of_stat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2" y="1488"/>
              <a:ext cx="4608" cy="16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19"/>
            <p:cNvSpPr>
              <a:spLocks noChangeArrowheads="1"/>
            </p:cNvSpPr>
            <p:nvPr/>
          </p:nvSpPr>
          <p:spPr bwMode="auto">
            <a:xfrm>
              <a:off x="704" y="1971"/>
              <a:ext cx="32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2000" b="1">
                  <a:solidFill>
                    <a:srgbClr val="3333CC"/>
                  </a:solidFill>
                  <a:latin typeface="Century Gothic" pitchFamily="34" charset="0"/>
                  <a:cs typeface="Times New Roman" pitchFamily="18" charset="0"/>
                </a:rPr>
                <a:t>ice</a:t>
              </a:r>
            </a:p>
          </p:txBody>
        </p:sp>
        <p:sp>
          <p:nvSpPr>
            <p:cNvPr id="14" name="Rectangle 20"/>
            <p:cNvSpPr>
              <a:spLocks noChangeArrowheads="1"/>
            </p:cNvSpPr>
            <p:nvPr/>
          </p:nvSpPr>
          <p:spPr bwMode="auto">
            <a:xfrm>
              <a:off x="2496" y="1910"/>
              <a:ext cx="4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 b="1" dirty="0">
                  <a:solidFill>
                    <a:srgbClr val="3333CC"/>
                  </a:solidFill>
                  <a:latin typeface="Century Gothic" pitchFamily="34" charset="0"/>
                  <a:cs typeface="Times New Roman" pitchFamily="18" charset="0"/>
                </a:rPr>
                <a:t>water</a:t>
              </a:r>
            </a:p>
          </p:txBody>
        </p:sp>
        <p:sp>
          <p:nvSpPr>
            <p:cNvPr id="15" name="Rectangle 21"/>
            <p:cNvSpPr>
              <a:spLocks noChangeArrowheads="1"/>
            </p:cNvSpPr>
            <p:nvPr/>
          </p:nvSpPr>
          <p:spPr bwMode="auto">
            <a:xfrm>
              <a:off x="4368" y="1920"/>
              <a:ext cx="47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000" b="1" dirty="0">
                  <a:solidFill>
                    <a:srgbClr val="3333CC"/>
                  </a:solidFill>
                  <a:latin typeface="Century Gothic" pitchFamily="34" charset="0"/>
                  <a:cs typeface="Times New Roman" pitchFamily="18" charset="0"/>
                </a:rPr>
                <a:t>steam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401AA921-6095-4ADB-A391-FAEBC2E10862}"/>
              </a:ext>
            </a:extLst>
          </p:cNvPr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5DCE05D-7E4C-4F3D-A11A-DF4C22DD7303}"/>
              </a:ext>
            </a:extLst>
          </p:cNvPr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6BDDE3F-19F9-48AF-9CA5-E6F1B3EC9A5E}"/>
              </a:ext>
            </a:extLst>
          </p:cNvPr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4+–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A2DF4F5-215E-4066-BBED-5920D0D172A0}"/>
              </a:ext>
            </a:extLst>
          </p:cNvPr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1-3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8AA7D4-73EE-44AE-9EA1-B997C538AB49}"/>
              </a:ext>
            </a:extLst>
          </p:cNvPr>
          <p:cNvSpPr txBox="1"/>
          <p:nvPr/>
        </p:nvSpPr>
        <p:spPr>
          <a:xfrm>
            <a:off x="107504" y="908720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3">
                    <a:lumMod val="75000"/>
                  </a:schemeClr>
                </a:solidFill>
              </a:rPr>
              <a:t>Draw the diagram with the labels in the correct place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 pitchFamily="34" charset="0"/>
              </a:rPr>
              <a:t>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dirty="0">
              <a:latin typeface="Century Gothic" pitchFamily="34" charset="0"/>
            </a:endParaRP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latin typeface="Century Gothic" pitchFamily="34" charset="0"/>
            </a:endParaRPr>
          </a:p>
          <a:p>
            <a:pPr lvl="0"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latin typeface="Century Gothic" pitchFamily="34" charset="0"/>
            </a:endParaRPr>
          </a:p>
          <a:p>
            <a:endParaRPr lang="en-GB" sz="500" dirty="0">
              <a:latin typeface="Century Gothic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79512" y="2060848"/>
            <a:ext cx="86106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800" dirty="0">
                <a:latin typeface="Century Gothic" pitchFamily="34" charset="0"/>
                <a:cs typeface="Times New Roman" pitchFamily="18" charset="0"/>
              </a:rPr>
              <a:t>Record what you can remember.</a:t>
            </a:r>
          </a:p>
          <a:p>
            <a:pPr algn="ctr" eaLnBrk="0" hangingPunct="0"/>
            <a:endParaRPr lang="en-GB" sz="2400" b="1" dirty="0">
              <a:latin typeface="Century Gothic" pitchFamily="34" charset="0"/>
              <a:cs typeface="Times New Roman" pitchFamily="18" charset="0"/>
            </a:endParaRPr>
          </a:p>
          <a:p>
            <a:pPr eaLnBrk="0" hangingPunct="0"/>
            <a:r>
              <a:rPr lang="en-GB" sz="2400" dirty="0">
                <a:latin typeface="Century Gothic" pitchFamily="34" charset="0"/>
                <a:cs typeface="Times New Roman" pitchFamily="18" charset="0"/>
              </a:rPr>
              <a:t> 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C99AABF-121F-447B-ABF5-1F1DF01FEFD8}"/>
              </a:ext>
            </a:extLst>
          </p:cNvPr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82B922E-7F56-43EC-87AB-CAFC9CFD45DF}"/>
              </a:ext>
            </a:extLst>
          </p:cNvPr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B58F10C-F4E2-427D-899B-5F69E96383B4}"/>
              </a:ext>
            </a:extLst>
          </p:cNvPr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4+–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6E920E5-1FF3-427D-B1C3-95D998F2C324}"/>
              </a:ext>
            </a:extLst>
          </p:cNvPr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1-3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39552" y="836712"/>
            <a:ext cx="8143056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800" dirty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The boiling point of water is 100ᵒC. What does that mean?</a:t>
            </a:r>
          </a:p>
          <a:p>
            <a:pPr>
              <a:buFont typeface="Arial" pitchFamily="34" charset="0"/>
              <a:buChar char="•"/>
            </a:pPr>
            <a:endParaRPr lang="en-GB" sz="2800" dirty="0">
              <a:solidFill>
                <a:prstClr val="black"/>
              </a:solidFill>
              <a:latin typeface="Century Gothic" pitchFamily="34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800" dirty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The melting point of water is 0ᵒC. What does that mean?</a:t>
            </a:r>
            <a:endParaRPr lang="en-GB" sz="2400" b="1" dirty="0">
              <a:solidFill>
                <a:prstClr val="black"/>
              </a:solidFill>
              <a:latin typeface="Century Gothic" pitchFamily="34" charset="0"/>
              <a:cs typeface="Times New Roman" pitchFamily="18" charset="0"/>
            </a:endParaRPr>
          </a:p>
          <a:p>
            <a:pPr eaLnBrk="0" hangingPunct="0">
              <a:buFont typeface="Arial" pitchFamily="34" charset="0"/>
              <a:buChar char="•"/>
            </a:pPr>
            <a:endParaRPr lang="en-GB" sz="2400" dirty="0">
              <a:solidFill>
                <a:prstClr val="black"/>
              </a:solidFill>
              <a:latin typeface="Century Gothic" pitchFamily="34" charset="0"/>
              <a:cs typeface="Times New Roman" pitchFamily="18" charset="0"/>
            </a:endParaRPr>
          </a:p>
        </p:txBody>
      </p:sp>
      <p:pic>
        <p:nvPicPr>
          <p:cNvPr id="114690" name="Picture 2" descr="Image result for water ice stea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3284984"/>
            <a:ext cx="5328592" cy="2524070"/>
          </a:xfrm>
          <a:prstGeom prst="rect">
            <a:avLst/>
          </a:prstGeom>
          <a:noFill/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F1CF895-42BB-49E2-BA38-2DEBDCC5E6AB}"/>
              </a:ext>
            </a:extLst>
          </p:cNvPr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68A7B5-DA3E-4FE0-9A34-3CC50AAE3F6B}"/>
              </a:ext>
            </a:extLst>
          </p:cNvPr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0E7423B-A1B1-44C7-ABB7-9A54AE0900E4}"/>
              </a:ext>
            </a:extLst>
          </p:cNvPr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4+–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1729BA-1F58-45BB-9434-546D0165F4C5}"/>
              </a:ext>
            </a:extLst>
          </p:cNvPr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1-3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692696"/>
            <a:ext cx="9144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latin typeface="Century Gothic" pitchFamily="34" charset="0"/>
                <a:cs typeface="Times New Roman" pitchFamily="18" charset="0"/>
              </a:rPr>
              <a:t>We can work out the state of something using its boiling and melting point.</a:t>
            </a:r>
          </a:p>
          <a:p>
            <a:pPr algn="ctr" eaLnBrk="0" hangingPunct="0"/>
            <a:endParaRPr lang="en-GB" sz="2400" b="1" dirty="0">
              <a:latin typeface="Century Gothic" pitchFamily="34" charset="0"/>
              <a:cs typeface="Times New Roman" pitchFamily="18" charset="0"/>
            </a:endParaRPr>
          </a:p>
          <a:p>
            <a:pPr eaLnBrk="0" hangingPunct="0"/>
            <a:r>
              <a:rPr lang="en-GB" sz="2400" dirty="0">
                <a:latin typeface="Century Gothic" pitchFamily="34" charset="0"/>
                <a:cs typeface="Times New Roman" pitchFamily="18" charset="0"/>
              </a:rPr>
              <a:t> </a:t>
            </a:r>
          </a:p>
        </p:txBody>
      </p:sp>
      <p:pic>
        <p:nvPicPr>
          <p:cNvPr id="118789" name="Picture 5"/>
          <p:cNvPicPr>
            <a:picLocks noChangeAspect="1" noChangeArrowheads="1"/>
          </p:cNvPicPr>
          <p:nvPr/>
        </p:nvPicPr>
        <p:blipFill>
          <a:blip r:embed="rId3" cstate="print"/>
          <a:srcRect l="14408" t="55120" r="13773" b="26400"/>
          <a:stretch>
            <a:fillRect/>
          </a:stretch>
        </p:blipFill>
        <p:spPr bwMode="auto">
          <a:xfrm>
            <a:off x="0" y="1628800"/>
            <a:ext cx="9144000" cy="132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-433064" y="3761977"/>
            <a:ext cx="95770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3600" dirty="0">
                <a:latin typeface="Century Gothic" pitchFamily="34" charset="0"/>
                <a:cs typeface="Times New Roman" pitchFamily="18" charset="0"/>
              </a:rPr>
              <a:t>Water melts at 0</a:t>
            </a:r>
            <a:r>
              <a:rPr lang="en-GB" sz="3600" dirty="0">
                <a:cs typeface="Times New Roman" pitchFamily="18" charset="0"/>
              </a:rPr>
              <a:t>ᵒ</a:t>
            </a:r>
            <a:r>
              <a:rPr lang="en-GB" sz="3600" dirty="0">
                <a:latin typeface="Century Gothic" pitchFamily="34" charset="0"/>
                <a:cs typeface="Times New Roman" pitchFamily="18" charset="0"/>
              </a:rPr>
              <a:t>C and boils at 100</a:t>
            </a:r>
            <a:r>
              <a:rPr lang="en-GB" sz="3600" dirty="0">
                <a:latin typeface="Calibri"/>
                <a:cs typeface="Times New Roman" pitchFamily="18" charset="0"/>
              </a:rPr>
              <a:t>ᵒ</a:t>
            </a:r>
            <a:r>
              <a:rPr lang="en-GB" sz="3600" dirty="0">
                <a:latin typeface="Century Gothic" pitchFamily="34" charset="0"/>
                <a:cs typeface="Times New Roman" pitchFamily="18" charset="0"/>
              </a:rPr>
              <a:t>C </a:t>
            </a:r>
            <a:r>
              <a:rPr lang="en-GB" sz="3200" dirty="0">
                <a:latin typeface="Century Gothic" pitchFamily="34" charset="0"/>
                <a:cs typeface="Times New Roman" pitchFamily="18" charset="0"/>
              </a:rPr>
              <a:t>.</a:t>
            </a:r>
            <a:r>
              <a:rPr lang="en-GB" sz="2800" dirty="0">
                <a:latin typeface="Century Gothic" pitchFamily="34" charset="0"/>
                <a:cs typeface="Times New Roman" pitchFamily="18" charset="0"/>
              </a:rPr>
              <a:t> </a:t>
            </a:r>
          </a:p>
        </p:txBody>
      </p:sp>
      <p:sp>
        <p:nvSpPr>
          <p:cNvPr id="15" name="Up Arrow 14"/>
          <p:cNvSpPr/>
          <p:nvPr/>
        </p:nvSpPr>
        <p:spPr>
          <a:xfrm>
            <a:off x="2699792" y="2708920"/>
            <a:ext cx="720080" cy="8640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Up Arrow 15"/>
          <p:cNvSpPr/>
          <p:nvPr/>
        </p:nvSpPr>
        <p:spPr>
          <a:xfrm>
            <a:off x="6804248" y="2708920"/>
            <a:ext cx="720080" cy="8640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467544" y="3068960"/>
            <a:ext cx="867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Century Gothic" pitchFamily="34" charset="0"/>
              </a:rPr>
              <a:t>SOLID			LIQUID			GAS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E6AC5C7-D9E0-48E2-91BA-E23D76612F40}"/>
              </a:ext>
            </a:extLst>
          </p:cNvPr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EB45485-CE85-493F-B36C-2AA529623C43}"/>
              </a:ext>
            </a:extLst>
          </p:cNvPr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054CFCA-312D-4B62-B68B-C4AA8971DF31}"/>
              </a:ext>
            </a:extLst>
          </p:cNvPr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4+–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B67F6B2-A197-4E01-9E02-EC9C157F6D7B}"/>
              </a:ext>
            </a:extLst>
          </p:cNvPr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1-3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  <p:bldP spid="1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0" y="908720"/>
            <a:ext cx="9324528" cy="5589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71450"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</a:pPr>
            <a:endParaRPr lang="en-GB" sz="32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1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ASPIRE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6165304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CHALLENGE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-432048" y="4220125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2800" dirty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Methane melts at -180</a:t>
            </a:r>
            <a:r>
              <a:rPr lang="en-GB" sz="2800" dirty="0">
                <a:solidFill>
                  <a:prstClr val="black"/>
                </a:solidFill>
                <a:cs typeface="Times New Roman" pitchFamily="18" charset="0"/>
              </a:rPr>
              <a:t>ᵒ</a:t>
            </a:r>
            <a:r>
              <a:rPr lang="en-GB" sz="2800" dirty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C and boils at -160</a:t>
            </a:r>
            <a:r>
              <a:rPr lang="en-GB" sz="2800" dirty="0">
                <a:solidFill>
                  <a:prstClr val="black"/>
                </a:solidFill>
                <a:cs typeface="Times New Roman" pitchFamily="18" charset="0"/>
              </a:rPr>
              <a:t>ᵒ</a:t>
            </a:r>
            <a:r>
              <a:rPr lang="en-GB" sz="2800" dirty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C </a:t>
            </a:r>
            <a:r>
              <a:rPr lang="en-GB" sz="2400" dirty="0">
                <a:solidFill>
                  <a:prstClr val="black"/>
                </a:solidFill>
                <a:latin typeface="Century Gothic" pitchFamily="34" charset="0"/>
                <a:cs typeface="Times New Roman" pitchFamily="18" charset="0"/>
              </a:rPr>
              <a:t> </a:t>
            </a:r>
          </a:p>
        </p:txBody>
      </p:sp>
      <p:sp>
        <p:nvSpPr>
          <p:cNvPr id="15" name="Up Arrow 14"/>
          <p:cNvSpPr/>
          <p:nvPr/>
        </p:nvSpPr>
        <p:spPr>
          <a:xfrm>
            <a:off x="3779912" y="2204864"/>
            <a:ext cx="720080" cy="13681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5364088" y="2204864"/>
            <a:ext cx="720080" cy="13681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5576" y="2924944"/>
            <a:ext cx="8388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prstClr val="black"/>
                </a:solidFill>
                <a:latin typeface="Century Gothic" pitchFamily="34" charset="0"/>
              </a:rPr>
              <a:t>SOLID		        LIQUID		GAS</a:t>
            </a:r>
          </a:p>
        </p:txBody>
      </p:sp>
      <p:pic>
        <p:nvPicPr>
          <p:cNvPr id="119811" name="Picture 3"/>
          <p:cNvPicPr>
            <a:picLocks noChangeAspect="1" noChangeArrowheads="1"/>
          </p:cNvPicPr>
          <p:nvPr/>
        </p:nvPicPr>
        <p:blipFill>
          <a:blip r:embed="rId3" cstate="print"/>
          <a:srcRect l="12990" t="11440" r="25113" b="72600"/>
          <a:stretch>
            <a:fillRect/>
          </a:stretch>
        </p:blipFill>
        <p:spPr bwMode="auto">
          <a:xfrm>
            <a:off x="251520" y="1017208"/>
            <a:ext cx="8597884" cy="1247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F7BFA39-EA45-439F-A086-8CCA756B31F4}"/>
              </a:ext>
            </a:extLst>
          </p:cNvPr>
          <p:cNvSpPr/>
          <p:nvPr/>
        </p:nvSpPr>
        <p:spPr>
          <a:xfrm>
            <a:off x="0" y="30975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4AEDB88-71A0-43F0-9CE0-6E8B3E3C431A}"/>
              </a:ext>
            </a:extLst>
          </p:cNvPr>
          <p:cNvSpPr/>
          <p:nvPr/>
        </p:nvSpPr>
        <p:spPr>
          <a:xfrm>
            <a:off x="0" y="6196279"/>
            <a:ext cx="9144000" cy="692696"/>
          </a:xfrm>
          <a:prstGeom prst="rect">
            <a:avLst/>
          </a:prstGeom>
          <a:solidFill>
            <a:srgbClr val="D1ABF7"/>
          </a:solidFill>
          <a:ln>
            <a:solidFill>
              <a:srgbClr val="D1AB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53CBCFF-CCB4-4AF4-8A79-2041D5741D95}"/>
              </a:ext>
            </a:extLst>
          </p:cNvPr>
          <p:cNvSpPr/>
          <p:nvPr/>
        </p:nvSpPr>
        <p:spPr>
          <a:xfrm>
            <a:off x="0" y="30976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Grade 4+– Be able to apply ideas to change of state when using boiling points and melting points.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  <a:p>
            <a:endParaRPr lang="en-GB" sz="8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743D31B-201B-41A9-BA0A-8E7C178445B4}"/>
              </a:ext>
            </a:extLst>
          </p:cNvPr>
          <p:cNvSpPr/>
          <p:nvPr/>
        </p:nvSpPr>
        <p:spPr>
          <a:xfrm>
            <a:off x="0" y="6196279"/>
            <a:ext cx="9144000" cy="1399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b="1" dirty="0">
                <a:solidFill>
                  <a:prstClr val="black"/>
                </a:solidFill>
                <a:latin typeface="Century Gothic" pitchFamily="34" charset="0"/>
              </a:rPr>
              <a:t>Grade 1-3</a:t>
            </a: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– </a:t>
            </a:r>
            <a:r>
              <a:rPr lang="en-GB" dirty="0">
                <a:solidFill>
                  <a:prstClr val="black"/>
                </a:solidFill>
                <a:latin typeface="Century Gothic"/>
                <a:ea typeface="Calibri"/>
                <a:cs typeface="Times New Roman"/>
              </a:rPr>
              <a:t>Be able to use diagrams to explain how particle movement and arrangement change during changes of state</a:t>
            </a:r>
            <a:endParaRPr lang="en-GB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dirty="0">
                <a:solidFill>
                  <a:prstClr val="black"/>
                </a:solidFill>
                <a:latin typeface="Century Gothic" pitchFamily="34" charset="0"/>
              </a:rPr>
              <a:t> </a:t>
            </a:r>
            <a:endParaRPr lang="en-GB" sz="2000" dirty="0">
              <a:solidFill>
                <a:prstClr val="black"/>
              </a:solidFill>
              <a:latin typeface="Century Gothic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</a:pPr>
            <a:r>
              <a:rPr lang="en-GB" sz="2000" dirty="0">
                <a:solidFill>
                  <a:prstClr val="black"/>
                </a:solidFill>
                <a:latin typeface="Century Gothic" pitchFamily="34" charset="0"/>
              </a:rPr>
              <a:t> </a:t>
            </a:r>
          </a:p>
          <a:p>
            <a:endParaRPr lang="en-GB" sz="500" dirty="0">
              <a:solidFill>
                <a:prstClr val="black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utoUpdateAnimBg="0"/>
    </p:bldLst>
  </p:timing>
</p:sld>
</file>

<file path=ppt/theme/theme1.xml><?xml version="1.0" encoding="utf-8"?>
<a:theme xmlns:a="http://schemas.openxmlformats.org/drawingml/2006/main" name="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3908009-0491-4FE9-9270-3190D1D428B8}" vid="{053DC01E-D49A-4187-818D-3EFBFE380DDF}"/>
    </a:ext>
  </a:ext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10066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utwood Foxhills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utwood Foxhills Template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B3908009-0491-4FE9-9270-3190D1D428B8}" vid="{053DC01E-D49A-4187-818D-3EFBFE380DDF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Outwood Foxhills Layout Darker bgd</Template>
  <TotalTime>2117</TotalTime>
  <Words>2276</Words>
  <Application>Microsoft Office PowerPoint</Application>
  <PresentationFormat>On-screen Show (4:3)</PresentationFormat>
  <Paragraphs>312</Paragraphs>
  <Slides>20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Calibri</vt:lpstr>
      <vt:lpstr>Century Gothic</vt:lpstr>
      <vt:lpstr>Gill Sans MT</vt:lpstr>
      <vt:lpstr>Times New Roman</vt:lpstr>
      <vt:lpstr>Outwood Foxhills Layout</vt:lpstr>
      <vt:lpstr>1_Default Design</vt:lpstr>
      <vt:lpstr>1_Outwood Foxhills Layout</vt:lpstr>
      <vt:lpstr>Office Theme</vt:lpstr>
      <vt:lpstr>Do Now on a whiteboard– explain what is happening and why.</vt:lpstr>
      <vt:lpstr>PowerPoint Presentation</vt:lpstr>
      <vt:lpstr>Changing state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Pre-Starter</dc:title>
  <dc:creator>Sarah &amp; Rob</dc:creator>
  <cp:lastModifiedBy>Griffin, M (SHS Teacher)</cp:lastModifiedBy>
  <cp:revision>149</cp:revision>
  <dcterms:created xsi:type="dcterms:W3CDTF">2013-07-26T12:32:32Z</dcterms:created>
  <dcterms:modified xsi:type="dcterms:W3CDTF">2020-09-29T07:53:19Z</dcterms:modified>
</cp:coreProperties>
</file>